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Default Extension="tiff" ContentType="image/tiff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28"/>
  </p:notesMasterIdLst>
  <p:sldIdLst>
    <p:sldId id="298" r:id="rId2"/>
    <p:sldId id="321" r:id="rId3"/>
    <p:sldId id="320" r:id="rId4"/>
    <p:sldId id="322" r:id="rId5"/>
    <p:sldId id="273" r:id="rId6"/>
    <p:sldId id="325" r:id="rId7"/>
    <p:sldId id="326" r:id="rId8"/>
    <p:sldId id="327" r:id="rId9"/>
    <p:sldId id="328" r:id="rId10"/>
    <p:sldId id="303" r:id="rId11"/>
    <p:sldId id="304" r:id="rId12"/>
    <p:sldId id="330" r:id="rId13"/>
    <p:sldId id="308" r:id="rId14"/>
    <p:sldId id="310" r:id="rId15"/>
    <p:sldId id="309" r:id="rId16"/>
    <p:sldId id="311" r:id="rId17"/>
    <p:sldId id="329" r:id="rId18"/>
    <p:sldId id="312" r:id="rId19"/>
    <p:sldId id="313" r:id="rId20"/>
    <p:sldId id="332" r:id="rId21"/>
    <p:sldId id="314" r:id="rId22"/>
    <p:sldId id="258" r:id="rId23"/>
    <p:sldId id="293" r:id="rId24"/>
    <p:sldId id="282" r:id="rId25"/>
    <p:sldId id="324" r:id="rId26"/>
    <p:sldId id="270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66" d="100"/>
          <a:sy n="66" d="100"/>
        </p:scale>
        <p:origin x="-1464" y="-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B88AF3-8A1C-C74E-A9A9-97C28C955F7B}" type="datetimeFigureOut">
              <a:rPr lang="en-US" smtClean="0"/>
              <a:pPr/>
              <a:t>8/18/11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C3D42E-76AB-C044-A671-726F4B2FB8A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0FE904-B9B3-B740-9A64-81860810304F}" type="slidenum">
              <a:rPr lang="en-US"/>
              <a:pPr/>
              <a:t>3</a:t>
            </a:fld>
            <a:endParaRPr lang="en-US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1100" dirty="0" smtClean="0"/>
          </a:p>
          <a:p>
            <a:pPr eaLnBrk="1" hangingPunct="1"/>
            <a:endParaRPr lang="en-US" sz="1100" dirty="0" smtClean="0"/>
          </a:p>
          <a:p>
            <a:pPr eaLnBrk="1" hangingPunct="1"/>
            <a:endParaRPr lang="en-US" sz="1100" dirty="0" smtClean="0"/>
          </a:p>
          <a:p>
            <a:pPr eaLnBrk="1" hangingPunct="1"/>
            <a:endParaRPr lang="en-US" sz="1100" dirty="0" smtClean="0"/>
          </a:p>
          <a:p>
            <a:pPr eaLnBrk="1" hangingPunct="1"/>
            <a:endParaRPr lang="en-US" sz="1100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85800"/>
            <a:ext cx="4570412" cy="3429000"/>
          </a:xfrm>
          <a:prstGeom prst="rect">
            <a:avLst/>
          </a:prstGeom>
          <a:ln/>
        </p:spPr>
      </p:sp>
      <p:sp>
        <p:nvSpPr>
          <p:cNvPr id="1177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z="1800" dirty="0" smtClean="0">
              <a:latin typeface="Times" charset="0"/>
            </a:endParaRPr>
          </a:p>
        </p:txBody>
      </p:sp>
      <p:sp>
        <p:nvSpPr>
          <p:cNvPr id="117764" name="Slide Number Placeholder 3"/>
          <p:cNvSpPr txBox="1">
            <a:spLocks noGrp="1"/>
          </p:cNvSpPr>
          <p:nvPr/>
        </p:nvSpPr>
        <p:spPr bwMode="auto">
          <a:xfrm>
            <a:off x="3884548" y="8685709"/>
            <a:ext cx="2971903" cy="456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3" rIns="91427" bIns="45713" anchor="b"/>
          <a:lstStyle/>
          <a:p>
            <a:pPr algn="r" defTabSz="912667" eaLnBrk="0" hangingPunct="0"/>
            <a:fld id="{932E45C1-5E98-425F-8D67-18FD1A9818BA}" type="slidenum">
              <a:rPr lang="en-US" sz="1200">
                <a:latin typeface="Calibri" charset="0"/>
              </a:rPr>
              <a:pPr algn="r" defTabSz="912667" eaLnBrk="0" hangingPunct="0"/>
              <a:t>24</a:t>
            </a:fld>
            <a:endParaRPr lang="en-US" sz="1200" dirty="0">
              <a:latin typeface="Calibri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C1F3-FA26-CA40-BFF5-7B36CA7C70A7}" type="datetimeFigureOut">
              <a:rPr lang="en-US" smtClean="0"/>
              <a:pPr/>
              <a:t>8/18/11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F4822-9C24-2B47-8118-A577ADFA28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C1F3-FA26-CA40-BFF5-7B36CA7C70A7}" type="datetimeFigureOut">
              <a:rPr lang="en-US" smtClean="0"/>
              <a:pPr/>
              <a:t>8/18/11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F4822-9C24-2B47-8118-A577ADFA28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C1F3-FA26-CA40-BFF5-7B36CA7C70A7}" type="datetimeFigureOut">
              <a:rPr lang="en-US" smtClean="0"/>
              <a:pPr/>
              <a:t>8/18/11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F4822-9C24-2B47-8118-A577ADFA28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C1F3-FA26-CA40-BFF5-7B36CA7C70A7}" type="datetimeFigureOut">
              <a:rPr lang="en-US" smtClean="0"/>
              <a:pPr/>
              <a:t>8/18/11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F4822-9C24-2B47-8118-A577ADFA28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C1F3-FA26-CA40-BFF5-7B36CA7C70A7}" type="datetimeFigureOut">
              <a:rPr lang="en-US" smtClean="0"/>
              <a:pPr/>
              <a:t>8/18/11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F4822-9C24-2B47-8118-A577ADFA28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C1F3-FA26-CA40-BFF5-7B36CA7C70A7}" type="datetimeFigureOut">
              <a:rPr lang="en-US" smtClean="0"/>
              <a:pPr/>
              <a:t>8/18/11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F4822-9C24-2B47-8118-A577ADFA28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C1F3-FA26-CA40-BFF5-7B36CA7C70A7}" type="datetimeFigureOut">
              <a:rPr lang="en-US" smtClean="0"/>
              <a:pPr/>
              <a:t>8/18/11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F4822-9C24-2B47-8118-A577ADFA28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C1F3-FA26-CA40-BFF5-7B36CA7C70A7}" type="datetimeFigureOut">
              <a:rPr lang="en-US" smtClean="0"/>
              <a:pPr/>
              <a:t>8/18/11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F4822-9C24-2B47-8118-A577ADFA28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C1F3-FA26-CA40-BFF5-7B36CA7C70A7}" type="datetimeFigureOut">
              <a:rPr lang="en-US" smtClean="0"/>
              <a:pPr/>
              <a:t>8/18/11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F4822-9C24-2B47-8118-A577ADFA28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C1F3-FA26-CA40-BFF5-7B36CA7C70A7}" type="datetimeFigureOut">
              <a:rPr lang="en-US" smtClean="0"/>
              <a:pPr/>
              <a:t>8/18/11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F4822-9C24-2B47-8118-A577ADFA28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C1F3-FA26-CA40-BFF5-7B36CA7C70A7}" type="datetimeFigureOut">
              <a:rPr lang="en-US" smtClean="0"/>
              <a:pPr/>
              <a:t>8/18/11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F4822-9C24-2B47-8118-A577ADFA28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CAC1F3-FA26-CA40-BFF5-7B36CA7C70A7}" type="datetimeFigureOut">
              <a:rPr lang="en-US" smtClean="0"/>
              <a:pPr/>
              <a:t>8/18/11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F4822-9C24-2B47-8118-A577ADFA28D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belearn.ca" TargetMode="External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8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9.jpeg"/><Relationship Id="rId3" Type="http://schemas.openxmlformats.org/officeDocument/2006/relationships/image" Target="../media/image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mailto:deb.kitchener@yrdsb.edu.on.ca" TargetMode="External"/><Relationship Id="rId4" Type="http://schemas.openxmlformats.org/officeDocument/2006/relationships/hyperlink" Target="http://dkitchener.wordpress.com/" TargetMode="External"/><Relationship Id="rId5" Type="http://schemas.openxmlformats.org/officeDocument/2006/relationships/hyperlink" Target="http://virtuallylearning.wikispaces.com/" TargetMode="External"/><Relationship Id="rId6" Type="http://schemas.openxmlformats.org/officeDocument/2006/relationships/hyperlink" Target="http://www.flickr.com/photos/kitchenerd/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Relationship Id="rId3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Relationship Id="rId3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direction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5434" r="-15434"/>
          <a:stretch>
            <a:fillRect/>
          </a:stretch>
        </p:blipFill>
        <p:spPr>
          <a:xfrm>
            <a:off x="-1547799" y="0"/>
            <a:ext cx="12149632" cy="6858000"/>
          </a:xfrm>
        </p:spPr>
      </p:pic>
      <p:sp>
        <p:nvSpPr>
          <p:cNvPr id="5" name="TextBox 4"/>
          <p:cNvSpPr txBox="1"/>
          <p:nvPr/>
        </p:nvSpPr>
        <p:spPr>
          <a:xfrm>
            <a:off x="382721" y="1417638"/>
            <a:ext cx="830407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</a:rPr>
              <a:t>What’s Next? The Horizon Report and the next 5 years….</a:t>
            </a:r>
            <a:endParaRPr lang="en-US" sz="4400" dirty="0">
              <a:solidFill>
                <a:schemeClr val="bg1"/>
              </a:solidFill>
            </a:endParaRPr>
          </a:p>
        </p:txBody>
      </p:sp>
      <p:pic>
        <p:nvPicPr>
          <p:cNvPr id="6" name="Picture 5" descr="creative commons ico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5279" y="6723221"/>
            <a:ext cx="1016000" cy="1905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90721" y="6667500"/>
            <a:ext cx="27129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FFFFFF"/>
                </a:solidFill>
              </a:rPr>
              <a:t>http://www.flickr.com/photos/b-tal/116220689/</a:t>
            </a:r>
            <a:endParaRPr lang="en-US" sz="10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Access to web based applications</a:t>
            </a:r>
          </a:p>
          <a:p>
            <a:endParaRPr lang="en-US" dirty="0" smtClean="0"/>
          </a:p>
          <a:p>
            <a:r>
              <a:rPr lang="en-US" dirty="0" smtClean="0"/>
              <a:t>Camera, video</a:t>
            </a:r>
          </a:p>
          <a:p>
            <a:endParaRPr lang="en-US" dirty="0" smtClean="0"/>
          </a:p>
          <a:p>
            <a:r>
              <a:rPr lang="en-US" dirty="0" smtClean="0"/>
              <a:t>Access to productivity tools</a:t>
            </a:r>
          </a:p>
          <a:p>
            <a:endParaRPr lang="en-US" dirty="0" smtClean="0"/>
          </a:p>
          <a:p>
            <a:r>
              <a:rPr lang="en-US" dirty="0" smtClean="0"/>
              <a:t>Anytime/anywhere access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Benefits…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School districts need not invest in as much hardware</a:t>
            </a:r>
          </a:p>
          <a:p>
            <a:endParaRPr lang="en-US" dirty="0" smtClean="0"/>
          </a:p>
          <a:p>
            <a:r>
              <a:rPr lang="en-US" dirty="0" smtClean="0"/>
              <a:t>Field work</a:t>
            </a:r>
          </a:p>
          <a:p>
            <a:endParaRPr lang="en-US" dirty="0" smtClean="0"/>
          </a:p>
          <a:p>
            <a:r>
              <a:rPr lang="en-US" dirty="0" smtClean="0"/>
              <a:t>Natural choice for learners</a:t>
            </a:r>
          </a:p>
          <a:p>
            <a:endParaRPr lang="en-US" dirty="0" smtClean="0"/>
          </a:p>
          <a:p>
            <a:r>
              <a:rPr lang="en-US" dirty="0" smtClean="0"/>
              <a:t>New Tools developed daily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road.jpg"/>
          <p:cNvPicPr>
            <a:picLocks noGrp="1" noChangeAspect="1"/>
          </p:cNvPicPr>
          <p:nvPr>
            <p:ph idx="1"/>
          </p:nvPr>
        </p:nvPicPr>
        <p:blipFill>
          <a:blip r:embed="rId2"/>
          <a:srcRect t="-2929" b="-2929"/>
          <a:stretch>
            <a:fillRect/>
          </a:stretch>
        </p:blipFill>
        <p:spPr>
          <a:xfrm>
            <a:off x="0" y="-250169"/>
            <a:ext cx="9144000" cy="5484476"/>
          </a:xfrm>
        </p:spPr>
      </p:pic>
      <p:sp>
        <p:nvSpPr>
          <p:cNvPr id="5" name="TextBox 4"/>
          <p:cNvSpPr txBox="1"/>
          <p:nvPr/>
        </p:nvSpPr>
        <p:spPr>
          <a:xfrm>
            <a:off x="1454350" y="4722496"/>
            <a:ext cx="7689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http://www.flickr.com/photos/scottummy/4971054099/sizes/l/in/photostream/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175980" y="5234307"/>
            <a:ext cx="451082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Two to Three Years</a:t>
            </a:r>
            <a:br>
              <a:rPr lang="en-US" sz="4400" dirty="0" smtClean="0"/>
            </a:br>
            <a:endParaRPr lang="en-US" sz="4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Game Based Learning</a:t>
            </a:r>
            <a:endParaRPr lang="en-US" dirty="0"/>
          </a:p>
        </p:txBody>
      </p:sp>
      <p:pic>
        <p:nvPicPr>
          <p:cNvPr id="4" name="Content Placeholder 3" descr="games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0551" r="-10551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1739409" y="6319730"/>
            <a:ext cx="7404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http://www.flickr.com/photos/pyth0ns/5544206687/sizes/l/in/photostream/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Benefits…</a:t>
            </a:r>
            <a:endParaRPr lang="en-US" dirty="0"/>
          </a:p>
        </p:txBody>
      </p:sp>
      <p:pic>
        <p:nvPicPr>
          <p:cNvPr id="4" name="Picture 3" descr="gam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3976"/>
            <a:ext cx="9144000" cy="609004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Cross curricular approaches</a:t>
            </a:r>
          </a:p>
          <a:p>
            <a:endParaRPr lang="en-US" dirty="0" smtClean="0"/>
          </a:p>
          <a:p>
            <a:r>
              <a:rPr lang="en-US" dirty="0" smtClean="0"/>
              <a:t>Goal oriented learning</a:t>
            </a:r>
          </a:p>
          <a:p>
            <a:endParaRPr lang="en-US" dirty="0" smtClean="0"/>
          </a:p>
          <a:p>
            <a:r>
              <a:rPr lang="en-US" dirty="0" smtClean="0"/>
              <a:t>Simulation and role playing activities can enrich learning</a:t>
            </a:r>
          </a:p>
          <a:p>
            <a:endParaRPr lang="en-US" dirty="0" smtClean="0"/>
          </a:p>
          <a:p>
            <a:r>
              <a:rPr lang="en-US" dirty="0" smtClean="0"/>
              <a:t>Can develop and enhance teamwork/collaboration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Content</a:t>
            </a:r>
            <a:endParaRPr lang="en-US" dirty="0"/>
          </a:p>
        </p:txBody>
      </p:sp>
      <p:pic>
        <p:nvPicPr>
          <p:cNvPr id="4" name="Content Placeholder 3" descr="creativecommons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457200" y="6369689"/>
            <a:ext cx="8306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http://www.flickr.com/photos/21572939@N03/2090542246/sizes/m/in/photostream/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Shareable materials for teachers &amp; learners</a:t>
            </a:r>
          </a:p>
          <a:p>
            <a:endParaRPr lang="en-US" dirty="0" smtClean="0"/>
          </a:p>
          <a:p>
            <a:r>
              <a:rPr lang="en-US" dirty="0" smtClean="0"/>
              <a:t>Online, accessible and legally available for sharing</a:t>
            </a:r>
          </a:p>
          <a:p>
            <a:endParaRPr lang="en-US" dirty="0" smtClean="0"/>
          </a:p>
          <a:p>
            <a:r>
              <a:rPr lang="en-US" dirty="0" smtClean="0"/>
              <a:t>Can enhance skill sets for learners in regards to content currency and relevance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highwayfuture.jpg"/>
          <p:cNvPicPr>
            <a:picLocks noGrp="1" noChangeAspect="1"/>
          </p:cNvPicPr>
          <p:nvPr>
            <p:ph idx="1"/>
          </p:nvPr>
        </p:nvPicPr>
        <p:blipFill>
          <a:blip r:embed="rId2"/>
          <a:srcRect l="-3537" r="-3537"/>
          <a:stretch>
            <a:fillRect/>
          </a:stretch>
        </p:blipFill>
        <p:spPr>
          <a:xfrm>
            <a:off x="-365568" y="0"/>
            <a:ext cx="9509568" cy="5229895"/>
          </a:xfrm>
        </p:spPr>
      </p:pic>
      <p:sp>
        <p:nvSpPr>
          <p:cNvPr id="5" name="TextBox 4"/>
          <p:cNvSpPr txBox="1"/>
          <p:nvPr/>
        </p:nvSpPr>
        <p:spPr>
          <a:xfrm>
            <a:off x="3970789" y="4860563"/>
            <a:ext cx="5173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http://www.flickr.com/photos/chberge/3972703624/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5754043"/>
            <a:ext cx="420279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Four to Five Years</a:t>
            </a:r>
            <a:endParaRPr lang="en-US" sz="4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7868"/>
            <a:ext cx="8229600" cy="1143000"/>
          </a:xfrm>
        </p:spPr>
        <p:txBody>
          <a:bodyPr/>
          <a:lstStyle/>
          <a:p>
            <a:r>
              <a:rPr lang="en-US" dirty="0" smtClean="0"/>
              <a:t>Learning Analytics</a:t>
            </a:r>
            <a:endParaRPr lang="en-US" dirty="0"/>
          </a:p>
        </p:txBody>
      </p:sp>
      <p:pic>
        <p:nvPicPr>
          <p:cNvPr id="4" name="Content Placeholder 3" descr="learninganalytics.jpg"/>
          <p:cNvPicPr>
            <a:picLocks noGrp="1" noChangeAspect="1"/>
          </p:cNvPicPr>
          <p:nvPr>
            <p:ph idx="1"/>
          </p:nvPr>
        </p:nvPicPr>
        <p:blipFill>
          <a:blip r:embed="rId2"/>
          <a:srcRect l="-40111" r="-40111"/>
          <a:stretch>
            <a:fillRect/>
          </a:stretch>
        </p:blipFill>
        <p:spPr>
          <a:xfrm>
            <a:off x="-39141" y="1230868"/>
            <a:ext cx="9183141" cy="5050374"/>
          </a:xfrm>
        </p:spPr>
      </p:pic>
      <p:sp>
        <p:nvSpPr>
          <p:cNvPr id="5" name="TextBox 4"/>
          <p:cNvSpPr txBox="1"/>
          <p:nvPr/>
        </p:nvSpPr>
        <p:spPr>
          <a:xfrm>
            <a:off x="1404549" y="6281242"/>
            <a:ext cx="7558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http://www.flickr.com/photos/dougclow/5484184568/sizes/l/in/photostream/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Will enable educators to personalize and differentiate instruction for learners in online environments</a:t>
            </a:r>
          </a:p>
          <a:p>
            <a:endParaRPr lang="en-US" dirty="0" smtClean="0"/>
          </a:p>
          <a:p>
            <a:r>
              <a:rPr lang="en-US" dirty="0" smtClean="0"/>
              <a:t>Additional tools for educators to use assessment for learning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lazer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2182" r="-22182"/>
          <a:stretch>
            <a:fillRect/>
          </a:stretch>
        </p:blipFill>
        <p:spPr>
          <a:xfrm>
            <a:off x="-2193405" y="-67678"/>
            <a:ext cx="13449038" cy="6925678"/>
          </a:xfrm>
        </p:spPr>
      </p:pic>
      <p:sp>
        <p:nvSpPr>
          <p:cNvPr id="5" name="TextBox 4"/>
          <p:cNvSpPr txBox="1"/>
          <p:nvPr/>
        </p:nvSpPr>
        <p:spPr>
          <a:xfrm>
            <a:off x="711895" y="519582"/>
            <a:ext cx="766107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FFFF"/>
                </a:solidFill>
              </a:rPr>
              <a:t>All Resources at  </a:t>
            </a:r>
            <a:r>
              <a:rPr lang="en-US" sz="4000" dirty="0" smtClean="0">
                <a:solidFill>
                  <a:srgbClr val="FFFFFF"/>
                </a:solidFill>
                <a:hlinkClick r:id="rId3"/>
              </a:rPr>
              <a:t>www.abelearn.ca</a:t>
            </a:r>
            <a:r>
              <a:rPr lang="en-US" sz="4000" dirty="0" smtClean="0">
                <a:solidFill>
                  <a:srgbClr val="FFFFFF"/>
                </a:solidFill>
              </a:rPr>
              <a:t> </a:t>
            </a:r>
          </a:p>
          <a:p>
            <a:r>
              <a:rPr lang="en-US" sz="4000" dirty="0" smtClean="0">
                <a:solidFill>
                  <a:srgbClr val="FFFFFF"/>
                </a:solidFill>
              </a:rPr>
              <a:t> </a:t>
            </a:r>
            <a:r>
              <a:rPr lang="en-US" sz="4000" dirty="0" smtClean="0">
                <a:solidFill>
                  <a:srgbClr val="FFFFFF"/>
                </a:solidFill>
              </a:rPr>
              <a:t>or http://</a:t>
            </a:r>
            <a:r>
              <a:rPr lang="en-US" sz="4000" dirty="0" err="1" smtClean="0">
                <a:solidFill>
                  <a:srgbClr val="FFFFFF"/>
                </a:solidFill>
              </a:rPr>
              <a:t>abelearn.wikispaces.com</a:t>
            </a:r>
            <a:r>
              <a:rPr lang="en-US" sz="4000" dirty="0" smtClean="0">
                <a:solidFill>
                  <a:srgbClr val="FFFFFF"/>
                </a:solidFill>
              </a:rPr>
              <a:t>/</a:t>
            </a:r>
            <a:endParaRPr lang="en-US" sz="4000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70217" y="6304002"/>
            <a:ext cx="7573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http://www.flickr.com/photos/windsordi/4370825937/sizes/l/in/photostream/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8" name="Picture 7" descr="creative commons ico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6482834"/>
            <a:ext cx="1016000" cy="190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Content Placeholder 5" descr="mytools.jpg"/>
          <p:cNvPicPr>
            <a:picLocks noGrp="1" noChangeAspect="1"/>
          </p:cNvPicPr>
          <p:nvPr>
            <p:ph idx="1"/>
          </p:nvPr>
        </p:nvPicPr>
        <p:blipFill>
          <a:blip r:embed="rId2"/>
          <a:srcRect l="-7151" r="-7151"/>
          <a:stretch>
            <a:fillRect/>
          </a:stretch>
        </p:blipFill>
        <p:spPr>
          <a:xfrm>
            <a:off x="-775898" y="0"/>
            <a:ext cx="10574590" cy="5815617"/>
          </a:xfrm>
        </p:spPr>
      </p:pic>
      <p:sp>
        <p:nvSpPr>
          <p:cNvPr id="8" name="TextBox 7"/>
          <p:cNvSpPr txBox="1"/>
          <p:nvPr/>
        </p:nvSpPr>
        <p:spPr>
          <a:xfrm>
            <a:off x="1346828" y="5815617"/>
            <a:ext cx="61996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Personal Learning Environments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Will cater to different learning styles</a:t>
            </a:r>
          </a:p>
          <a:p>
            <a:endParaRPr lang="en-US" dirty="0" smtClean="0"/>
          </a:p>
          <a:p>
            <a:r>
              <a:rPr lang="en-US" dirty="0" smtClean="0"/>
              <a:t>Encourage development of </a:t>
            </a:r>
            <a:r>
              <a:rPr lang="en-US" dirty="0" err="1" smtClean="0"/>
              <a:t>curation</a:t>
            </a:r>
            <a:r>
              <a:rPr lang="en-US" dirty="0" smtClean="0"/>
              <a:t> skills of learning materials for all learners</a:t>
            </a:r>
          </a:p>
          <a:p>
            <a:endParaRPr lang="en-US" dirty="0" smtClean="0"/>
          </a:p>
          <a:p>
            <a:r>
              <a:rPr lang="en-US" dirty="0" smtClean="0"/>
              <a:t>Empowerment for all learners to control learning networks and connections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295-night-traffi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3438" y="214290"/>
            <a:ext cx="4143404" cy="6455816"/>
          </a:xfrm>
          <a:prstGeom prst="rect">
            <a:avLst/>
          </a:prstGeom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 rot="-5400000">
            <a:off x="6950075" y="3427413"/>
            <a:ext cx="39592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cc  Steve Wheeler, University of Plymouth, </a:t>
            </a:r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2010</a:t>
            </a:r>
            <a:endParaRPr lang="en-US" sz="1400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9779" y="4051294"/>
            <a:ext cx="37621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Th</a:t>
            </a:r>
            <a:r>
              <a:rPr lang="en-US" sz="3600" dirty="0" smtClean="0"/>
              <a:t>e pace of change is accelerating….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worksho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3491" name="Text Box 3"/>
          <p:cNvSpPr txBox="1">
            <a:spLocks noChangeArrowheads="1"/>
          </p:cNvSpPr>
          <p:nvPr/>
        </p:nvSpPr>
        <p:spPr bwMode="auto">
          <a:xfrm>
            <a:off x="457200" y="1727892"/>
            <a:ext cx="8229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GB" sz="3600" dirty="0">
                <a:solidFill>
                  <a:srgbClr val="FFFFFF"/>
                </a:solidFill>
              </a:rPr>
              <a:t>What</a:t>
            </a:r>
            <a:r>
              <a:rPr lang="en-GB" sz="3600" dirty="0" smtClean="0">
                <a:solidFill>
                  <a:srgbClr val="FFFFFF"/>
                </a:solidFill>
              </a:rPr>
              <a:t> </a:t>
            </a:r>
            <a:r>
              <a:rPr lang="en-GB" sz="3600" dirty="0" smtClean="0">
                <a:solidFill>
                  <a:srgbClr val="FFFFFF"/>
                </a:solidFill>
              </a:rPr>
              <a:t>will</a:t>
            </a:r>
            <a:r>
              <a:rPr lang="en-GB" sz="3600" dirty="0" smtClean="0">
                <a:solidFill>
                  <a:srgbClr val="FFFFFF"/>
                </a:solidFill>
              </a:rPr>
              <a:t> </a:t>
            </a:r>
            <a:r>
              <a:rPr lang="en-GB" sz="3600" dirty="0">
                <a:solidFill>
                  <a:srgbClr val="FFFFFF"/>
                </a:solidFill>
              </a:rPr>
              <a:t>it mean to</a:t>
            </a:r>
            <a:r>
              <a:rPr lang="en-GB" sz="3600" dirty="0" smtClean="0">
                <a:solidFill>
                  <a:srgbClr val="FFFFFF"/>
                </a:solidFill>
              </a:rPr>
              <a:t> learn and work </a:t>
            </a:r>
            <a:r>
              <a:rPr lang="en-GB" sz="3600" dirty="0">
                <a:solidFill>
                  <a:srgbClr val="FFFFFF"/>
                </a:solidFill>
              </a:rPr>
              <a:t>in a participatory 2.0 world?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43891" y="89972"/>
            <a:ext cx="6900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http://www.flickr.com/photos/kitchenerd/5675443343/in/photostream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if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11104" y="47677"/>
            <a:ext cx="6532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http://www.flickr.com/photos/miguelveraleon/2784301801/sizes/l/</a:t>
            </a:r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yourhoriz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78099" y="0"/>
            <a:ext cx="991376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40421" y="6212039"/>
            <a:ext cx="7395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http://www.flickr.com/photos/maniya/4020026753/sizes/o/in/photostream/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09845" y="1801360"/>
            <a:ext cx="52769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FFFF"/>
                </a:solidFill>
              </a:rPr>
              <a:t>What’s on your horizon?</a:t>
            </a:r>
            <a:endParaRPr lang="en-US" sz="4000" dirty="0">
              <a:solidFill>
                <a:srgbClr val="FFFFFF"/>
              </a:solidFill>
            </a:endParaRPr>
          </a:p>
        </p:txBody>
      </p:sp>
      <p:pic>
        <p:nvPicPr>
          <p:cNvPr id="7" name="Picture 6" descr="creative commons ico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4421" y="6390871"/>
            <a:ext cx="1016000" cy="19050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nom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17638"/>
            <a:ext cx="6297413" cy="1143000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rgbClr val="FFFFFF"/>
                </a:solidFill>
              </a:rPr>
              <a:t>Join Me Online at: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86904"/>
            <a:ext cx="8229600" cy="315848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>
                <a:solidFill>
                  <a:srgbClr val="FFFFFF"/>
                </a:solidFill>
              </a:rPr>
              <a:t>Twitter:  @</a:t>
            </a:r>
            <a:r>
              <a:rPr lang="en-US" dirty="0" err="1" smtClean="0">
                <a:solidFill>
                  <a:srgbClr val="FFFFFF"/>
                </a:solidFill>
              </a:rPr>
              <a:t>kitchenerd</a:t>
            </a:r>
            <a:endParaRPr lang="en-US" dirty="0" smtClean="0">
              <a:solidFill>
                <a:srgbClr val="FFFFFF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FFFFFF"/>
                </a:solidFill>
              </a:rPr>
              <a:t>Skype:  </a:t>
            </a:r>
            <a:r>
              <a:rPr lang="en-US" dirty="0" err="1" smtClean="0">
                <a:solidFill>
                  <a:srgbClr val="FFFFFF"/>
                </a:solidFill>
              </a:rPr>
              <a:t>deb.kitchener</a:t>
            </a:r>
            <a:endParaRPr lang="en-US" dirty="0" smtClean="0">
              <a:solidFill>
                <a:srgbClr val="FFFFFF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FFFFFF"/>
                </a:solidFill>
              </a:rPr>
              <a:t>Email:  </a:t>
            </a:r>
            <a:r>
              <a:rPr lang="en-US" dirty="0" smtClean="0">
                <a:solidFill>
                  <a:srgbClr val="FFFFFF"/>
                </a:solidFill>
                <a:hlinkClick r:id="rId3"/>
              </a:rPr>
              <a:t>deb.kitchener@yrdsb.edu.on.ca</a:t>
            </a:r>
            <a:endParaRPr lang="en-US" dirty="0" smtClean="0">
              <a:solidFill>
                <a:srgbClr val="FFFFFF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FFFFFF"/>
                </a:solidFill>
              </a:rPr>
              <a:t>Blog:  </a:t>
            </a:r>
            <a:r>
              <a:rPr lang="en-US" dirty="0" smtClean="0">
                <a:solidFill>
                  <a:srgbClr val="FFFFFF"/>
                </a:solidFill>
                <a:hlinkClick r:id="rId4"/>
              </a:rPr>
              <a:t>http://dkitchener.wordpress.com/</a:t>
            </a:r>
            <a:r>
              <a:rPr lang="en-US" dirty="0" smtClean="0">
                <a:solidFill>
                  <a:srgbClr val="FFFFFF"/>
                </a:solidFill>
              </a:rPr>
              <a:t> </a:t>
            </a:r>
          </a:p>
          <a:p>
            <a:pPr>
              <a:buNone/>
            </a:pPr>
            <a:r>
              <a:rPr lang="en-US" dirty="0" smtClean="0">
                <a:solidFill>
                  <a:srgbClr val="FFFFFF"/>
                </a:solidFill>
              </a:rPr>
              <a:t>Wiki:  </a:t>
            </a:r>
            <a:r>
              <a:rPr lang="en-US" dirty="0" smtClean="0">
                <a:solidFill>
                  <a:srgbClr val="FFFFFF"/>
                </a:solidFill>
                <a:hlinkClick r:id="rId5"/>
              </a:rPr>
              <a:t>http://virtuallylearning.wikispaces.com/</a:t>
            </a:r>
            <a:endParaRPr lang="en-US" dirty="0" smtClean="0">
              <a:solidFill>
                <a:srgbClr val="FFFFFF"/>
              </a:solidFill>
            </a:endParaRPr>
          </a:p>
          <a:p>
            <a:pPr>
              <a:buNone/>
            </a:pPr>
            <a:r>
              <a:rPr lang="en-US" dirty="0" err="1" smtClean="0">
                <a:solidFill>
                  <a:srgbClr val="FFFFFF"/>
                </a:solidFill>
              </a:rPr>
              <a:t>Flickr</a:t>
            </a:r>
            <a:r>
              <a:rPr lang="en-US" dirty="0" smtClean="0">
                <a:solidFill>
                  <a:srgbClr val="FFFFFF"/>
                </a:solidFill>
              </a:rPr>
              <a:t>:  </a:t>
            </a:r>
            <a:r>
              <a:rPr lang="en-US" dirty="0" smtClean="0">
                <a:solidFill>
                  <a:srgbClr val="FFFFFF"/>
                </a:solidFill>
                <a:hlinkClick r:id="rId6"/>
              </a:rPr>
              <a:t>http://www.flickr.com/photos/kitchenerd/</a:t>
            </a:r>
            <a:r>
              <a:rPr lang="en-US" dirty="0" smtClean="0">
                <a:solidFill>
                  <a:srgbClr val="FFFFFF"/>
                </a:solidFill>
              </a:rPr>
              <a:t>  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rptpic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60000"/>
            <a:ext cx="9144000" cy="7489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394361" y="170107"/>
            <a:ext cx="42247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FFFF"/>
                </a:solidFill>
              </a:rPr>
              <a:t>The Horizon Report</a:t>
            </a:r>
            <a:endParaRPr lang="en-US" sz="4000" dirty="0">
              <a:solidFill>
                <a:srgbClr val="FFFF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" y="5011341"/>
            <a:ext cx="9027231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3200" dirty="0" smtClean="0">
                <a:solidFill>
                  <a:srgbClr val="FFFFFF"/>
                </a:solidFill>
              </a:rPr>
              <a:t>A collaboration between The New Media Consortium </a:t>
            </a:r>
            <a:endParaRPr lang="en-US" sz="3200" dirty="0" smtClean="0">
              <a:solidFill>
                <a:srgbClr val="FFFFFF"/>
              </a:solidFill>
            </a:endParaRPr>
          </a:p>
          <a:p>
            <a:pPr>
              <a:buNone/>
            </a:pPr>
            <a:r>
              <a:rPr lang="en-US" sz="3200" dirty="0" smtClean="0">
                <a:solidFill>
                  <a:srgbClr val="FFFFFF"/>
                </a:solidFill>
              </a:rPr>
              <a:t>And </a:t>
            </a:r>
            <a:r>
              <a:rPr lang="en-US" sz="3200" dirty="0" smtClean="0">
                <a:solidFill>
                  <a:srgbClr val="FFFFFF"/>
                </a:solidFill>
              </a:rPr>
              <a:t>the </a:t>
            </a:r>
            <a:endParaRPr lang="en-US" sz="3200" dirty="0" smtClean="0">
              <a:solidFill>
                <a:srgbClr val="FFFFFF"/>
              </a:solidFill>
            </a:endParaRPr>
          </a:p>
          <a:p>
            <a:pPr>
              <a:buNone/>
            </a:pPr>
            <a:r>
              <a:rPr lang="en-US" sz="3200" dirty="0" err="1" smtClean="0">
                <a:solidFill>
                  <a:srgbClr val="FFFFFF"/>
                </a:solidFill>
              </a:rPr>
              <a:t>Educause</a:t>
            </a:r>
            <a:r>
              <a:rPr lang="en-US" sz="3200" dirty="0" smtClean="0">
                <a:solidFill>
                  <a:srgbClr val="FFFFFF"/>
                </a:solidFill>
              </a:rPr>
              <a:t> </a:t>
            </a:r>
            <a:r>
              <a:rPr lang="en-US" sz="3200" dirty="0" smtClean="0">
                <a:solidFill>
                  <a:srgbClr val="FFFFFF"/>
                </a:solidFill>
              </a:rPr>
              <a:t>Learning Initiative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ren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65568" y="-269373"/>
            <a:ext cx="10038220" cy="739678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0251" y="635045"/>
            <a:ext cx="265136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FFFFFF"/>
                </a:solidFill>
              </a:rPr>
              <a:t>Key Trends</a:t>
            </a:r>
            <a:endParaRPr lang="en-US" sz="4400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2713372"/>
            <a:ext cx="9394126" cy="4832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FFFF"/>
                </a:solidFill>
              </a:rPr>
              <a:t>Abundance of r</a:t>
            </a:r>
            <a:r>
              <a:rPr lang="en-US" sz="2800" dirty="0" smtClean="0">
                <a:solidFill>
                  <a:schemeClr val="bg2"/>
                </a:solidFill>
              </a:rPr>
              <a:t>esources</a:t>
            </a:r>
            <a:r>
              <a:rPr lang="en-US" sz="2800" dirty="0" smtClean="0">
                <a:solidFill>
                  <a:srgbClr val="FFFFFF"/>
                </a:solidFill>
              </a:rPr>
              <a:t> and relationships via</a:t>
            </a:r>
            <a:r>
              <a:rPr lang="en-US" sz="2800" dirty="0" smtClean="0">
                <a:solidFill>
                  <a:srgbClr val="FFFFFF"/>
                </a:solidFill>
              </a:rPr>
              <a:t> the </a:t>
            </a:r>
            <a:r>
              <a:rPr lang="en-US" sz="2800" dirty="0" smtClean="0">
                <a:solidFill>
                  <a:srgbClr val="FFFFFF"/>
                </a:solidFill>
              </a:rPr>
              <a:t>internet</a:t>
            </a:r>
          </a:p>
          <a:p>
            <a:endParaRPr lang="en-US" sz="2800" dirty="0" smtClean="0">
              <a:solidFill>
                <a:srgbClr val="FFFFFF"/>
              </a:solidFill>
            </a:endParaRPr>
          </a:p>
          <a:p>
            <a:r>
              <a:rPr lang="en-US" sz="2800" dirty="0" smtClean="0">
                <a:solidFill>
                  <a:srgbClr val="FFFFFF"/>
                </a:solidFill>
              </a:rPr>
              <a:t>Technologies increasingly based in the cloud</a:t>
            </a:r>
          </a:p>
          <a:p>
            <a:endParaRPr lang="en-US" sz="2800" dirty="0" smtClean="0">
              <a:solidFill>
                <a:srgbClr val="FFFFFF"/>
              </a:solidFill>
            </a:endParaRPr>
          </a:p>
          <a:p>
            <a:r>
              <a:rPr lang="en-US" sz="2800" dirty="0" smtClean="0">
                <a:solidFill>
                  <a:srgbClr val="FFFFFF"/>
                </a:solidFill>
              </a:rPr>
              <a:t>Technology continues to impact how we </a:t>
            </a:r>
            <a:r>
              <a:rPr lang="en-US" sz="2800" dirty="0" err="1" smtClean="0">
                <a:solidFill>
                  <a:srgbClr val="FFFFFF"/>
                </a:solidFill>
              </a:rPr>
              <a:t>work,collaborate</a:t>
            </a:r>
            <a:r>
              <a:rPr lang="en-US" sz="2800" dirty="0" smtClean="0">
                <a:solidFill>
                  <a:srgbClr val="FFFFFF"/>
                </a:solidFill>
              </a:rPr>
              <a:t> </a:t>
            </a:r>
            <a:r>
              <a:rPr lang="en-US" sz="2800" dirty="0" smtClean="0">
                <a:solidFill>
                  <a:srgbClr val="FFFFFF"/>
                </a:solidFill>
              </a:rPr>
              <a:t>and communicate</a:t>
            </a:r>
          </a:p>
          <a:p>
            <a:endParaRPr lang="en-US" sz="2800" dirty="0" smtClean="0">
              <a:solidFill>
                <a:srgbClr val="FFFFFF"/>
              </a:solidFill>
            </a:endParaRPr>
          </a:p>
          <a:p>
            <a:r>
              <a:rPr lang="en-US" sz="2800" dirty="0" smtClean="0">
                <a:solidFill>
                  <a:srgbClr val="FFFFFF"/>
                </a:solidFill>
              </a:rPr>
              <a:t>Growing expectations by learners to </a:t>
            </a:r>
            <a:r>
              <a:rPr lang="en-US" sz="2800" dirty="0" smtClean="0">
                <a:solidFill>
                  <a:srgbClr val="FFFFFF"/>
                </a:solidFill>
              </a:rPr>
              <a:t>access learning </a:t>
            </a:r>
            <a:r>
              <a:rPr lang="en-US" sz="2800" dirty="0" smtClean="0">
                <a:solidFill>
                  <a:srgbClr val="FFFFFF"/>
                </a:solidFill>
              </a:rPr>
              <a:t>anytime/anywhere</a:t>
            </a:r>
          </a:p>
          <a:p>
            <a:endParaRPr lang="en-US" sz="2800" dirty="0" smtClean="0">
              <a:solidFill>
                <a:srgbClr val="FFFFFF"/>
              </a:solidFill>
            </a:endParaRPr>
          </a:p>
          <a:p>
            <a:endParaRPr lang="en-US" sz="2800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00544" y="6488668"/>
            <a:ext cx="8193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http://</a:t>
            </a:r>
            <a:r>
              <a:rPr lang="en-US" dirty="0" err="1" smtClean="0">
                <a:solidFill>
                  <a:schemeClr val="bg1"/>
                </a:solidFill>
              </a:rPr>
              <a:t>www.flickr.com/search/?q</a:t>
            </a:r>
            <a:r>
              <a:rPr lang="en-US" dirty="0" smtClean="0">
                <a:solidFill>
                  <a:schemeClr val="bg1"/>
                </a:solidFill>
              </a:rPr>
              <a:t>=</a:t>
            </a:r>
            <a:r>
              <a:rPr lang="en-US" dirty="0" err="1" smtClean="0">
                <a:solidFill>
                  <a:schemeClr val="bg1"/>
                </a:solidFill>
              </a:rPr>
              <a:t>trends&amp;l</a:t>
            </a:r>
            <a:r>
              <a:rPr lang="en-US" dirty="0" smtClean="0">
                <a:solidFill>
                  <a:schemeClr val="bg1"/>
                </a:solidFill>
              </a:rPr>
              <a:t>=</a:t>
            </a:r>
            <a:r>
              <a:rPr lang="en-US" dirty="0" err="1" smtClean="0">
                <a:solidFill>
                  <a:schemeClr val="bg1"/>
                </a:solidFill>
              </a:rPr>
              <a:t>cc&amp;ss</a:t>
            </a:r>
            <a:r>
              <a:rPr lang="en-US" dirty="0" smtClean="0">
                <a:solidFill>
                  <a:schemeClr val="bg1"/>
                </a:solidFill>
              </a:rPr>
              <a:t>=0&amp;ct=0&amp;mt=</a:t>
            </a:r>
            <a:r>
              <a:rPr lang="en-US" dirty="0" err="1" smtClean="0">
                <a:solidFill>
                  <a:schemeClr val="bg1"/>
                </a:solidFill>
              </a:rPr>
              <a:t>photos&amp;w</a:t>
            </a:r>
            <a:r>
              <a:rPr lang="en-US" dirty="0" smtClean="0">
                <a:solidFill>
                  <a:schemeClr val="bg1"/>
                </a:solidFill>
              </a:rPr>
              <a:t>=</a:t>
            </a:r>
            <a:r>
              <a:rPr lang="en-US" dirty="0" err="1" smtClean="0">
                <a:solidFill>
                  <a:schemeClr val="bg1"/>
                </a:solidFill>
              </a:rPr>
              <a:t>all&amp;adv</a:t>
            </a:r>
            <a:r>
              <a:rPr lang="en-US" dirty="0" smtClean="0">
                <a:solidFill>
                  <a:schemeClr val="bg1"/>
                </a:solidFill>
              </a:rPr>
              <a:t>=1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7" descr="creative commons ico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8126" y="58563"/>
            <a:ext cx="1016000" cy="190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elationship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 rot="5400000">
            <a:off x="5841539" y="3554759"/>
            <a:ext cx="62355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EEECE1"/>
                </a:solidFill>
              </a:rPr>
              <a:t>http://www.flickr.com/photos/the-g-uk/4186203244/sizes/o/</a:t>
            </a:r>
            <a:endParaRPr lang="en-US" dirty="0">
              <a:solidFill>
                <a:srgbClr val="EEECE1"/>
              </a:solidFill>
            </a:endParaRPr>
          </a:p>
        </p:txBody>
      </p:sp>
      <p:pic>
        <p:nvPicPr>
          <p:cNvPr id="7" name="Picture 6" descr="creative commons ico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8000" y="58563"/>
            <a:ext cx="1016000" cy="1905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116946" y="596711"/>
            <a:ext cx="265081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FFFFFF"/>
                </a:solidFill>
              </a:rPr>
              <a:t>Challenges</a:t>
            </a:r>
            <a:endParaRPr lang="en-US" sz="4400" dirty="0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2656" y="1847403"/>
            <a:ext cx="717666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FFFF"/>
                </a:solidFill>
              </a:rPr>
              <a:t>Digital literacy grows increasingly more important</a:t>
            </a:r>
          </a:p>
          <a:p>
            <a:endParaRPr lang="en-US" sz="3200" dirty="0" smtClean="0">
              <a:solidFill>
                <a:srgbClr val="FFFFFF"/>
              </a:solidFill>
            </a:endParaRPr>
          </a:p>
          <a:p>
            <a:r>
              <a:rPr lang="en-US" sz="3200" dirty="0" smtClean="0">
                <a:solidFill>
                  <a:srgbClr val="FFFFFF"/>
                </a:solidFill>
              </a:rPr>
              <a:t>Importance of differentiation and personalization of learning</a:t>
            </a:r>
          </a:p>
          <a:p>
            <a:endParaRPr lang="en-US" sz="3200" dirty="0" smtClean="0">
              <a:solidFill>
                <a:srgbClr val="FFFFFF"/>
              </a:solidFill>
            </a:endParaRPr>
          </a:p>
          <a:p>
            <a:r>
              <a:rPr lang="en-US" sz="3200" dirty="0" smtClean="0">
                <a:solidFill>
                  <a:srgbClr val="FFFFFF"/>
                </a:solidFill>
              </a:rPr>
              <a:t>A great deal of learning happens outside of the classroom</a:t>
            </a:r>
          </a:p>
          <a:p>
            <a:endParaRPr lang="en-US" sz="32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athwa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1160"/>
            <a:ext cx="9144000" cy="607568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5288340"/>
            <a:ext cx="429666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One Year or Less</a:t>
            </a:r>
            <a:br>
              <a:rPr lang="en-US" sz="4800" dirty="0" smtClean="0"/>
            </a:br>
            <a:endParaRPr lang="en-US" sz="4800" dirty="0"/>
          </a:p>
        </p:txBody>
      </p:sp>
      <p:sp>
        <p:nvSpPr>
          <p:cNvPr id="4" name="TextBox 3"/>
          <p:cNvSpPr txBox="1"/>
          <p:nvPr/>
        </p:nvSpPr>
        <p:spPr>
          <a:xfrm>
            <a:off x="1316216" y="21828"/>
            <a:ext cx="7827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http://www.flickr.com/photos/extrajection/2355920678/sizes/o/in/photostream/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loud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394"/>
            <a:ext cx="9144000" cy="683121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69616" y="6254227"/>
            <a:ext cx="8340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http://www.flickr.com/photos/turtlemom_nancy/2046347762/sizes/l/in/photostream/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70367" y="2905810"/>
            <a:ext cx="50987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Cloud Computing</a:t>
            </a:r>
            <a:endParaRPr lang="en-US" sz="4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loud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394"/>
            <a:ext cx="9144000" cy="683121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69616" y="6254227"/>
            <a:ext cx="8340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http://www.flickr.com/photos/turtlemom_nancy/2046347762/sizes/l/in/photostream/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46327" y="519582"/>
            <a:ext cx="29437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Benefits…</a:t>
            </a:r>
            <a:endParaRPr lang="en-US" sz="4800" dirty="0"/>
          </a:p>
        </p:txBody>
      </p:sp>
      <p:sp>
        <p:nvSpPr>
          <p:cNvPr id="6" name="TextBox 5"/>
          <p:cNvSpPr txBox="1"/>
          <p:nvPr/>
        </p:nvSpPr>
        <p:spPr>
          <a:xfrm>
            <a:off x="1346828" y="2059084"/>
            <a:ext cx="6602288" cy="38164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Free or low cost productivity tools</a:t>
            </a:r>
          </a:p>
          <a:p>
            <a:endParaRPr lang="en-US" sz="3200" dirty="0" smtClean="0"/>
          </a:p>
          <a:p>
            <a:r>
              <a:rPr lang="en-US" sz="3200" dirty="0" smtClean="0"/>
              <a:t>Virtual computers on older technology</a:t>
            </a:r>
          </a:p>
          <a:p>
            <a:endParaRPr lang="en-US" sz="3200" dirty="0" smtClean="0"/>
          </a:p>
          <a:p>
            <a:r>
              <a:rPr lang="en-US" sz="3200" dirty="0" smtClean="0"/>
              <a:t>Browser based</a:t>
            </a:r>
          </a:p>
          <a:p>
            <a:endParaRPr lang="en-US" sz="3200" dirty="0" smtClean="0"/>
          </a:p>
          <a:p>
            <a:r>
              <a:rPr lang="en-US" sz="3200" dirty="0" smtClean="0"/>
              <a:t>Always 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mrtpho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99020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68725" y="577313"/>
            <a:ext cx="46067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Mobile Technology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31632" y="6620877"/>
            <a:ext cx="7712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http://www.flickr.com/photos/ribbitvoice/3795024697/sizes/o/in/photostream/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802</TotalTime>
  <Words>689</Words>
  <Application>Microsoft Macintosh PowerPoint</Application>
  <PresentationFormat>On-screen Show (4:3)</PresentationFormat>
  <Paragraphs>110</Paragraphs>
  <Slides>26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Benefits…</vt:lpstr>
      <vt:lpstr>Benefits… </vt:lpstr>
      <vt:lpstr>Slide 12</vt:lpstr>
      <vt:lpstr>Game Based Learning</vt:lpstr>
      <vt:lpstr>Benefits…</vt:lpstr>
      <vt:lpstr>Open Content</vt:lpstr>
      <vt:lpstr>Benefits…</vt:lpstr>
      <vt:lpstr>Slide 17</vt:lpstr>
      <vt:lpstr>Learning Analytics</vt:lpstr>
      <vt:lpstr>Benefits…</vt:lpstr>
      <vt:lpstr>Slide 20</vt:lpstr>
      <vt:lpstr>Benefits…</vt:lpstr>
      <vt:lpstr>Slide 22</vt:lpstr>
      <vt:lpstr>Slide 23</vt:lpstr>
      <vt:lpstr>Slide 24</vt:lpstr>
      <vt:lpstr>Slide 25</vt:lpstr>
      <vt:lpstr>Join Me Online at:</vt:lpstr>
    </vt:vector>
  </TitlesOfParts>
  <Company>Learning Connections/ABEL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 the Network:  Leadership &amp; Social Media</dc:title>
  <dc:creator>Deb Kitchener</dc:creator>
  <cp:lastModifiedBy>Deb Kitchener</cp:lastModifiedBy>
  <cp:revision>28</cp:revision>
  <dcterms:created xsi:type="dcterms:W3CDTF">2011-08-18T19:09:44Z</dcterms:created>
  <dcterms:modified xsi:type="dcterms:W3CDTF">2011-08-18T21:53:57Z</dcterms:modified>
</cp:coreProperties>
</file>